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Merriweather Ligh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Light-bold.fntdata"/><Relationship Id="rId25" Type="http://schemas.openxmlformats.org/officeDocument/2006/relationships/font" Target="fonts/MerriweatherLight-regular.fntdata"/><Relationship Id="rId28" Type="http://schemas.openxmlformats.org/officeDocument/2006/relationships/font" Target="fonts/MerriweatherLight-boldItalic.fntdata"/><Relationship Id="rId27" Type="http://schemas.openxmlformats.org/officeDocument/2006/relationships/font" Target="fonts/Merriweather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d0570abd7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1d0570abd7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1b86b52a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1b86b52a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1b86b52a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1b86b52a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1d0570abd7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1d0570abd7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1b86b52a1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31b86b52a1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1b86b52a1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31b86b52a1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31b86b52a1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31b86b52a1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d0570abd7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1d0570abd7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31b86b52a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31b86b52a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1b86b52a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1b86b52a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1b86b52a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1b86b52a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1d0570abd7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1d0570abd7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d0570abd7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d0570abd7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d0570abd7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1d0570abd7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1b86b52a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1b86b52a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>
                <a:latin typeface="Merriweather Light"/>
                <a:ea typeface="Merriweather Light"/>
                <a:cs typeface="Merriweather Light"/>
                <a:sym typeface="Merriweather Light"/>
              </a:rPr>
              <a:t>Recursão, condicionais e I/O em Prolog</a:t>
            </a:r>
            <a:endParaRPr b="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125777" y="394927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666666"/>
                </a:solidFill>
              </a:rPr>
              <a:t>Por João Zucchi e Raul Steinmetz</a:t>
            </a:r>
            <a:endParaRPr sz="2000">
              <a:solidFill>
                <a:srgbClr val="666666"/>
              </a:solidFill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5557875" y="3093175"/>
            <a:ext cx="308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4658275" y="4540675"/>
            <a:ext cx="388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latin typeface="Lato"/>
                <a:ea typeface="Lato"/>
                <a:cs typeface="Lato"/>
                <a:sym typeface="Lato"/>
              </a:rPr>
              <a:t>Paradigmas de Programação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5435" y="2153763"/>
            <a:ext cx="2066475" cy="206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>
            <p:ph type="title"/>
          </p:nvPr>
        </p:nvSpPr>
        <p:spPr>
          <a:xfrm>
            <a:off x="727650" y="1484600"/>
            <a:ext cx="39348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2096"/>
              <a:buNone/>
            </a:pPr>
            <a:r>
              <a:rPr lang="pt-BR" sz="3084"/>
              <a:t>APLICANDO CONCEITOS -</a:t>
            </a:r>
            <a:endParaRPr sz="308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2096"/>
              <a:buNone/>
            </a:pPr>
            <a:r>
              <a:rPr lang="pt-BR" sz="3084"/>
              <a:t>CADEIA ALIMENTAR</a:t>
            </a:r>
            <a:endParaRPr sz="308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pt-BR" sz="4240"/>
              <a:t> </a:t>
            </a:r>
            <a:endParaRPr sz="4240"/>
          </a:p>
        </p:txBody>
      </p:sp>
      <p:sp>
        <p:nvSpPr>
          <p:cNvPr id="166" name="Google Shape;166;p22"/>
          <p:cNvSpPr txBox="1"/>
          <p:nvPr>
            <p:ph idx="1" type="body"/>
          </p:nvPr>
        </p:nvSpPr>
        <p:spPr>
          <a:xfrm>
            <a:off x="327325" y="3051025"/>
            <a:ext cx="4605600" cy="12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Escrever um caminho dentro da Cadeia Alimentar, de um animal X (entrada do usuário) até a base da cadeia alimentar (vegetal).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67" name="Google Shape;1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900" y="592725"/>
            <a:ext cx="3751425" cy="449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727650" y="1484600"/>
            <a:ext cx="39348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2096"/>
              <a:buNone/>
            </a:pPr>
            <a:r>
              <a:rPr lang="pt-BR" sz="3084"/>
              <a:t>APLICANDO CONCEITOS -</a:t>
            </a:r>
            <a:endParaRPr sz="308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2096"/>
              <a:buNone/>
            </a:pPr>
            <a:r>
              <a:rPr lang="pt-BR" sz="3084"/>
              <a:t>CADEIA ALIMENTAR</a:t>
            </a:r>
            <a:endParaRPr sz="308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pt-BR" sz="4240"/>
              <a:t> </a:t>
            </a:r>
            <a:endParaRPr sz="4240"/>
          </a:p>
        </p:txBody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327325" y="3051025"/>
            <a:ext cx="4605600" cy="12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Output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74" name="Google Shape;1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3625" y="982375"/>
            <a:ext cx="3552825" cy="8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4900" y="2443100"/>
            <a:ext cx="1571625" cy="2219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6" name="Google Shape;176;p23"/>
          <p:cNvCxnSpPr/>
          <p:nvPr/>
        </p:nvCxnSpPr>
        <p:spPr>
          <a:xfrm>
            <a:off x="3390025" y="4161550"/>
            <a:ext cx="165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" name="Google Shape;177;p23"/>
          <p:cNvSpPr txBox="1"/>
          <p:nvPr/>
        </p:nvSpPr>
        <p:spPr>
          <a:xfrm>
            <a:off x="2688700" y="3961450"/>
            <a:ext cx="64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.txt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3640"/>
              <a:t>DESAFIO</a:t>
            </a:r>
            <a:endParaRPr sz="36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240"/>
              <a:t> </a:t>
            </a:r>
            <a:endParaRPr sz="4240"/>
          </a:p>
        </p:txBody>
      </p:sp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727650" y="2118225"/>
            <a:ext cx="7688700" cy="17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Implementar o algoritmo proposto;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600"/>
              <a:t>Primeira equipe que implementar o algoritmo ganha um BOMBOM;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600"/>
              <a:t>Em 2 minutos cronometrados;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type="title"/>
          </p:nvPr>
        </p:nvSpPr>
        <p:spPr>
          <a:xfrm>
            <a:off x="784025" y="1522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640"/>
              <a:t>ARE YOU READY?</a:t>
            </a:r>
            <a:endParaRPr sz="4640"/>
          </a:p>
        </p:txBody>
      </p:sp>
      <p:sp>
        <p:nvSpPr>
          <p:cNvPr id="189" name="Google Shape;189;p25"/>
          <p:cNvSpPr txBox="1"/>
          <p:nvPr>
            <p:ph idx="1" type="body"/>
          </p:nvPr>
        </p:nvSpPr>
        <p:spPr>
          <a:xfrm>
            <a:off x="784025" y="2057400"/>
            <a:ext cx="597000" cy="14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100" y="2571750"/>
            <a:ext cx="2243174" cy="224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type="title"/>
          </p:nvPr>
        </p:nvSpPr>
        <p:spPr>
          <a:xfrm>
            <a:off x="729450" y="1318650"/>
            <a:ext cx="7688700" cy="5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TERMINAL : fibonacci(1,0,10).</a:t>
            </a:r>
            <a:endParaRPr/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729450" y="20686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1								8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1								13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2								21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3								34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5								55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8825" y="916825"/>
            <a:ext cx="3946350" cy="33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240"/>
              <a:t>I/O </a:t>
            </a:r>
            <a:endParaRPr sz="4240"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I</a:t>
            </a:r>
            <a:r>
              <a:rPr lang="pt-BR" sz="1900"/>
              <a:t>nput e Output em Prolog é bem simples.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900"/>
              <a:t>Para leitura e escrita de dados no terminal existem 3 comandos.</a:t>
            </a:r>
            <a:endParaRPr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write() e print()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 write() é necessário utilizar aspas  para indicar texto, com print() as aspas são printadas;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Aspas simples destacam o texto;				Variáveis são printadas sem aspas;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print() é mais indicado para printar variáveis, write() é um comando mais geral.</a:t>
            </a: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38" y="3305088"/>
            <a:ext cx="3267075" cy="145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8717" y="3305100"/>
            <a:ext cx="3374858" cy="14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read()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 vezes é necessário interagir com o usuário, com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read(X): Lê um valor e o atribui à variável X.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2150" y="1994375"/>
            <a:ext cx="3466000" cy="175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Output em Files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209525"/>
            <a:ext cx="5886450" cy="1581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p17"/>
          <p:cNvCxnSpPr>
            <a:stCxn id="120" idx="1"/>
          </p:cNvCxnSpPr>
          <p:nvPr/>
        </p:nvCxnSpPr>
        <p:spPr>
          <a:xfrm rot="10800000">
            <a:off x="6027400" y="2884700"/>
            <a:ext cx="7842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" name="Google Shape;120;p17"/>
          <p:cNvSpPr txBox="1"/>
          <p:nvPr/>
        </p:nvSpPr>
        <p:spPr>
          <a:xfrm>
            <a:off x="6811600" y="2691800"/>
            <a:ext cx="195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criar ou abrir arquivo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1" name="Google Shape;121;p17"/>
          <p:cNvCxnSpPr/>
          <p:nvPr/>
        </p:nvCxnSpPr>
        <p:spPr>
          <a:xfrm flipH="1">
            <a:off x="4571900" y="3121175"/>
            <a:ext cx="7002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17"/>
          <p:cNvSpPr txBox="1"/>
          <p:nvPr/>
        </p:nvSpPr>
        <p:spPr>
          <a:xfrm>
            <a:off x="5338400" y="2930325"/>
            <a:ext cx="29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escrever “Olá mundo!” no arquivo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3" name="Google Shape;123;p17"/>
          <p:cNvCxnSpPr>
            <a:stCxn id="124" idx="1"/>
          </p:cNvCxnSpPr>
          <p:nvPr/>
        </p:nvCxnSpPr>
        <p:spPr>
          <a:xfrm rot="10800000">
            <a:off x="2701650" y="3404425"/>
            <a:ext cx="7326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17"/>
          <p:cNvSpPr txBox="1"/>
          <p:nvPr/>
        </p:nvSpPr>
        <p:spPr>
          <a:xfrm>
            <a:off x="3434250" y="3209125"/>
            <a:ext cx="246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pular linha no arquivo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5" name="Google Shape;125;p17"/>
          <p:cNvCxnSpPr/>
          <p:nvPr/>
        </p:nvCxnSpPr>
        <p:spPr>
          <a:xfrm>
            <a:off x="5117175" y="2230700"/>
            <a:ext cx="300" cy="4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Google Shape;126;p17"/>
          <p:cNvSpPr txBox="1"/>
          <p:nvPr/>
        </p:nvSpPr>
        <p:spPr>
          <a:xfrm>
            <a:off x="4682625" y="1835650"/>
            <a:ext cx="107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ponteiro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7" name="Google Shape;127;p17"/>
          <p:cNvCxnSpPr>
            <a:stCxn id="128" idx="1"/>
          </p:cNvCxnSpPr>
          <p:nvPr/>
        </p:nvCxnSpPr>
        <p:spPr>
          <a:xfrm rot="10800000">
            <a:off x="2893725" y="3651650"/>
            <a:ext cx="7302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" name="Google Shape;128;p17"/>
          <p:cNvSpPr txBox="1"/>
          <p:nvPr/>
        </p:nvSpPr>
        <p:spPr>
          <a:xfrm>
            <a:off x="3623925" y="3456350"/>
            <a:ext cx="319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salvar e fechar arquivo.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240"/>
              <a:t>CONDICIONAIS</a:t>
            </a:r>
            <a:endParaRPr sz="42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240"/>
              <a:t> </a:t>
            </a:r>
            <a:endParaRPr sz="4240"/>
          </a:p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Os condicionais em Prolog são muito similares aos já vistos em Haskell.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600"/>
              <a:t>Existem duas formas de fazer condicionais em Prolog.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75" y="3120525"/>
            <a:ext cx="8565050" cy="65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6188" y="3936450"/>
            <a:ext cx="7149525" cy="1130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p18"/>
          <p:cNvCxnSpPr/>
          <p:nvPr/>
        </p:nvCxnSpPr>
        <p:spPr>
          <a:xfrm flipH="1" rot="10800000">
            <a:off x="364675" y="3836913"/>
            <a:ext cx="6755400" cy="4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240"/>
              <a:t>RECURSIVIDADE</a:t>
            </a:r>
            <a:endParaRPr sz="42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4240"/>
              <a:t> </a:t>
            </a:r>
            <a:endParaRPr sz="4240"/>
          </a:p>
        </p:txBody>
      </p:sp>
      <p:sp>
        <p:nvSpPr>
          <p:cNvPr id="143" name="Google Shape;143;p19"/>
          <p:cNvSpPr txBox="1"/>
          <p:nvPr>
            <p:ph idx="1" type="body"/>
          </p:nvPr>
        </p:nvSpPr>
        <p:spPr>
          <a:xfrm>
            <a:off x="729450" y="2078875"/>
            <a:ext cx="2662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Novamente, muito parecido com Haskell.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AutoNum type="arabicPeriod"/>
            </a:pPr>
            <a:r>
              <a:rPr lang="pt-BR" sz="1600"/>
              <a:t>Condição de parada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pt-BR" sz="1600"/>
              <a:t>Função com Recursividade (com chamada a si própria</a:t>
            </a:r>
            <a:endParaRPr sz="1600"/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6875" y="2020800"/>
            <a:ext cx="4576325" cy="296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727650" y="1484600"/>
            <a:ext cx="39348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2096"/>
              <a:buNone/>
            </a:pPr>
            <a:r>
              <a:rPr lang="pt-BR" sz="3084"/>
              <a:t>APLICANDO CONCEITOS -</a:t>
            </a:r>
            <a:endParaRPr sz="308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2096"/>
              <a:buNone/>
            </a:pPr>
            <a:r>
              <a:rPr lang="pt-BR" sz="3084"/>
              <a:t>CADEIA ALIMENTAR</a:t>
            </a:r>
            <a:endParaRPr sz="308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pt-BR" sz="4240"/>
              <a:t> </a:t>
            </a:r>
            <a:endParaRPr sz="4240"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327325" y="3051025"/>
            <a:ext cx="4605600" cy="12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Criamos uma cadeia alimentar usando a relação come(A, B), que indica que um animal ‘A’ come o animal ‘B’.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6013" y="602675"/>
            <a:ext cx="3343275" cy="440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 txBox="1"/>
          <p:nvPr>
            <p:ph type="title"/>
          </p:nvPr>
        </p:nvSpPr>
        <p:spPr>
          <a:xfrm>
            <a:off x="727650" y="1484600"/>
            <a:ext cx="39348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2096"/>
              <a:buNone/>
            </a:pPr>
            <a:r>
              <a:rPr lang="pt-BR" sz="3084"/>
              <a:t>APLICANDO CONCEITOS -</a:t>
            </a:r>
            <a:endParaRPr sz="308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32096"/>
              <a:buNone/>
            </a:pPr>
            <a:r>
              <a:rPr lang="pt-BR" sz="3084"/>
              <a:t>CADEIA ALIMENTAR</a:t>
            </a:r>
            <a:endParaRPr sz="308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pt-BR" sz="4240"/>
              <a:t> </a:t>
            </a:r>
            <a:endParaRPr sz="4240"/>
          </a:p>
        </p:txBody>
      </p:sp>
      <p:sp>
        <p:nvSpPr>
          <p:cNvPr id="157" name="Google Shape;157;p21"/>
          <p:cNvSpPr txBox="1"/>
          <p:nvPr>
            <p:ph idx="1" type="body"/>
          </p:nvPr>
        </p:nvSpPr>
        <p:spPr>
          <a:xfrm>
            <a:off x="327325" y="3051025"/>
            <a:ext cx="4605600" cy="12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/>
              <a:t>Função que determina se um animal A está acima de B em uma certa cadeia alimentar.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58" name="Google Shape;15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3625" y="1835725"/>
            <a:ext cx="3906275" cy="1052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7850" y="2981716"/>
            <a:ext cx="2703200" cy="1950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1675" y="4197050"/>
            <a:ext cx="3514725" cy="4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